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  <p:sldMasterId id="2147483720" r:id="rId4"/>
  </p:sldMasterIdLst>
  <p:notesMasterIdLst>
    <p:notesMasterId r:id="rId26"/>
  </p:notesMasterIdLst>
  <p:handoutMasterIdLst>
    <p:handoutMasterId r:id="rId27"/>
  </p:handoutMasterIdLst>
  <p:sldIdLst>
    <p:sldId id="1352" r:id="rId5"/>
    <p:sldId id="1224" r:id="rId6"/>
    <p:sldId id="1325" r:id="rId7"/>
    <p:sldId id="1354" r:id="rId8"/>
    <p:sldId id="1355" r:id="rId9"/>
    <p:sldId id="1356" r:id="rId10"/>
    <p:sldId id="1357" r:id="rId11"/>
    <p:sldId id="1358" r:id="rId12"/>
    <p:sldId id="1359" r:id="rId13"/>
    <p:sldId id="1360" r:id="rId14"/>
    <p:sldId id="1361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7C"/>
    <a:srgbClr val="D60093"/>
    <a:srgbClr val="A50021"/>
    <a:srgbClr val="F2DCDB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3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16"/>
    </p:cViewPr>
  </p:sorterViewPr>
  <p:notesViewPr>
    <p:cSldViewPr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F82A04-30E6-4375-B2AD-CB6C5A0E25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(49)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71AEC-C554-4947-82F3-49A37A1027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2/7/2021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A0A84-405D-43A3-ABB4-58D942DCA4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85281-FC16-42B1-9AF2-3E6844FA58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9B5AF0-89C9-49A8-9845-C1832E95D561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5797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Class – The Book Of Revelation (49)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2/7/2021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C79D39-2490-49E5-89A6-FC029D08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876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0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0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7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9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6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6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8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5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2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9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2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4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6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6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8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9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5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2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0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5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3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0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3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2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8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5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4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2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8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0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5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FB54-D63F-4B9B-B5B9-E8CC6438E4B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739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282FA3C6-7C60-430F-B028-42B5104B86B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610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Sunday, February 7, 2021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February 7,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Satan and His Evil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41" y="1515357"/>
            <a:ext cx="8507691" cy="5029069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Beast</a:t>
            </a:r>
            <a:r>
              <a:rPr lang="en-US" dirty="0">
                <a:latin typeface="Arial Narrow" panose="020B0606020202030204" pitchFamily="34" charset="0"/>
              </a:rPr>
              <a:t> out of the sea – </a:t>
            </a:r>
            <a:r>
              <a:rPr lang="en-US" b="1" dirty="0">
                <a:latin typeface="Arial Narrow" panose="020B0606020202030204" pitchFamily="34" charset="0"/>
              </a:rPr>
              <a:t>political power from the mass of humanity.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“Sea” – cf. Revelation 8:8; 10:2, 8; 12:12; 13:1; 20:13; 21:1</a:t>
            </a:r>
          </a:p>
          <a:p>
            <a:r>
              <a:rPr lang="en-US" dirty="0">
                <a:latin typeface="Arial Narrow" panose="020B0606020202030204" pitchFamily="34" charset="0"/>
              </a:rPr>
              <a:t>Its origin and </a:t>
            </a:r>
            <a:r>
              <a:rPr lang="en-US" b="1" dirty="0">
                <a:latin typeface="Arial Narrow" panose="020B0606020202030204" pitchFamily="34" charset="0"/>
              </a:rPr>
              <a:t>appearance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indescribable horror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He stood on the sand</a:t>
            </a:r>
            <a:r>
              <a:rPr lang="en-US" dirty="0">
                <a:latin typeface="Arial Narrow" panose="020B0606020202030204" pitchFamily="34" charset="0"/>
              </a:rPr>
              <a:t>,” dragon awaiting his henchmen (cf. Translations: </a:t>
            </a:r>
            <a:r>
              <a:rPr lang="en-US" i="1" dirty="0">
                <a:latin typeface="Arial Narrow" panose="020B0606020202030204" pitchFamily="34" charset="0"/>
              </a:rPr>
              <a:t>“He stood …” “I stood …”</a:t>
            </a:r>
            <a:r>
              <a:rPr lang="en-US" dirty="0">
                <a:latin typeface="Arial Narrow" panose="020B0606020202030204" pitchFamily="34" charset="0"/>
              </a:rPr>
              <a:t> )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Coming up out of the sea</a:t>
            </a:r>
            <a:r>
              <a:rPr lang="en-US" dirty="0">
                <a:latin typeface="Arial Narrow" panose="020B0606020202030204" pitchFamily="34" charset="0"/>
              </a:rPr>
              <a:t>,” the sea of humanity </a:t>
            </a:r>
            <a:r>
              <a:rPr lang="en-US" b="1" dirty="0">
                <a:latin typeface="Arial Narrow" panose="020B0606020202030204" pitchFamily="34" charset="0"/>
              </a:rPr>
              <a:t>(Isaiah 17:12) </a:t>
            </a:r>
            <a:r>
              <a:rPr lang="en-US" dirty="0">
                <a:latin typeface="Arial Narrow" panose="020B0606020202030204" pitchFamily="34" charset="0"/>
              </a:rPr>
              <a:t>Note similar characteristics of the dragon (12:3)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Having: </a:t>
            </a:r>
            <a:r>
              <a:rPr lang="en-US" b="1" dirty="0">
                <a:latin typeface="Arial Narrow" panose="020B0606020202030204" pitchFamily="34" charset="0"/>
              </a:rPr>
              <a:t>Ten horns </a:t>
            </a:r>
            <a:r>
              <a:rPr lang="en-US" i="1" dirty="0">
                <a:latin typeface="Arial Narrow" panose="020B0606020202030204" pitchFamily="34" charset="0"/>
              </a:rPr>
              <a:t>(great power);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complete strength, </a:t>
            </a:r>
            <a:r>
              <a:rPr lang="en-US" dirty="0">
                <a:latin typeface="Arial Narrow" panose="020B0606020202030204" pitchFamily="34" charset="0"/>
              </a:rPr>
              <a:t>which was given by Satan!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823BA-0678-4C03-884B-AD1013BD014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3936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3" y="1411660"/>
            <a:ext cx="8460557" cy="5262979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Beast</a:t>
            </a:r>
            <a:r>
              <a:rPr lang="en-US" dirty="0">
                <a:latin typeface="Arial Narrow" panose="020B0606020202030204" pitchFamily="34" charset="0"/>
              </a:rPr>
              <a:t> out of the sea – </a:t>
            </a:r>
            <a:r>
              <a:rPr lang="en-US" b="1" dirty="0">
                <a:latin typeface="Arial Narrow" panose="020B0606020202030204" pitchFamily="34" charset="0"/>
              </a:rPr>
              <a:t>political power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Its origin and </a:t>
            </a:r>
            <a:r>
              <a:rPr lang="en-US" b="1" dirty="0">
                <a:latin typeface="Arial Narrow" panose="020B0606020202030204" pitchFamily="34" charset="0"/>
              </a:rPr>
              <a:t>appearance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indescribable horror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Seven heads</a:t>
            </a:r>
            <a:r>
              <a:rPr lang="en-US" dirty="0">
                <a:latin typeface="Arial Narrow" panose="020B0606020202030204" pitchFamily="34" charset="0"/>
              </a:rPr>
              <a:t>,” perfect authority as it was given to him by Satan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Ten diadems</a:t>
            </a:r>
            <a:r>
              <a:rPr lang="en-US" dirty="0">
                <a:latin typeface="Arial Narrow" panose="020B0606020202030204" pitchFamily="34" charset="0"/>
              </a:rPr>
              <a:t>” on his horns. </a:t>
            </a:r>
            <a:r>
              <a:rPr lang="en-US" i="1" dirty="0">
                <a:latin typeface="Arial Narrow" panose="020B0606020202030204" pitchFamily="34" charset="0"/>
              </a:rPr>
              <a:t>(Satan has them on his head –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12:3) </a:t>
            </a:r>
            <a:r>
              <a:rPr lang="en-US" dirty="0">
                <a:latin typeface="Arial Narrow" panose="020B0606020202030204" pitchFamily="34" charset="0"/>
              </a:rPr>
              <a:t>Satan is the true power behind the beast’s royalty.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In either case, the crowns </a:t>
            </a:r>
            <a:r>
              <a:rPr lang="en-US" i="1" dirty="0">
                <a:latin typeface="Arial Narrow" panose="020B0606020202030204" pitchFamily="34" charset="0"/>
              </a:rPr>
              <a:t>(</a:t>
            </a:r>
            <a:r>
              <a:rPr lang="en-US" i="1" dirty="0" err="1">
                <a:latin typeface="Arial Narrow" panose="020B0606020202030204" pitchFamily="34" charset="0"/>
              </a:rPr>
              <a:t>diademata</a:t>
            </a:r>
            <a:r>
              <a:rPr lang="en-US" i="1" dirty="0">
                <a:latin typeface="Arial Narrow" panose="020B0606020202030204" pitchFamily="34" charset="0"/>
              </a:rPr>
              <a:t>) </a:t>
            </a:r>
            <a:r>
              <a:rPr lang="en-US" dirty="0">
                <a:latin typeface="Arial Narrow" panose="020B0606020202030204" pitchFamily="34" charset="0"/>
              </a:rPr>
              <a:t>portray the idea of royalty and great authority. Not the victory crown (</a:t>
            </a:r>
            <a:r>
              <a:rPr lang="en-US" i="1" dirty="0">
                <a:latin typeface="Arial Narrow" panose="020B0606020202030204" pitchFamily="34" charset="0"/>
              </a:rPr>
              <a:t>stéphanos).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Blasphemous names</a:t>
            </a:r>
            <a:r>
              <a:rPr lang="en-US" dirty="0">
                <a:latin typeface="Arial Narrow" panose="020B0606020202030204" pitchFamily="34" charset="0"/>
              </a:rPr>
              <a:t>” on his heads instead of crowns; to blaspheme God and His saints. (cf. Daniel 7:7-8, 11, 17-27, especially verse 25).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Satan and His Evil Forces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BE50B-6BB5-4E70-AC00-EAAB571E351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3927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59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13:2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1905000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the beast which I saw was like unto a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leopard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and his feet were as (the feet) of a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bear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and his mouth as the mouth of a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and the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dragon gave him his power, and his throne, and great authority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45B90-5C3D-4068-BD23-7465DEDC589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0F4700C-4C3D-44B0-ACA1-F8E18D797D4B}"/>
              </a:ext>
            </a:extLst>
          </p:cNvPr>
          <p:cNvSpPr/>
          <p:nvPr/>
        </p:nvSpPr>
        <p:spPr>
          <a:xfrm>
            <a:off x="6858000" y="3969041"/>
            <a:ext cx="2009775" cy="1136359"/>
          </a:xfrm>
          <a:prstGeom prst="wedgeEllipseCallout">
            <a:avLst>
              <a:gd name="adj1" fmla="val -65355"/>
              <a:gd name="adj2" fmla="val -76870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Daniel 7:3-7</a:t>
            </a:r>
          </a:p>
        </p:txBody>
      </p:sp>
    </p:spTree>
    <p:extLst>
      <p:ext uri="{BB962C8B-B14F-4D97-AF65-F5344CB8AC3E}">
        <p14:creationId xmlns:p14="http://schemas.microsoft.com/office/powerpoint/2010/main" val="25891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What the Beast Was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7426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beast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“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(represents the Roman Empire)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 sees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combination / composite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features of the four wild beasts in Daniel’s vision.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Daniel 7:3-7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leopard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Feet of a bear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Mouth of a lion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CDE18-DBCF-45AA-8CF2-56876A61E9B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8351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538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The beast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was “</a:t>
            </a:r>
            <a:r>
              <a:rPr lang="en-US" b="1" u="sng" dirty="0">
                <a:latin typeface="Arial Narrow" panose="020B0606020202030204" pitchFamily="34" charset="0"/>
                <a:cs typeface="Arial" panose="020B0604020202020204" pitchFamily="34" charset="0"/>
              </a:rPr>
              <a:t>like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” </a:t>
            </a:r>
            <a:r>
              <a:rPr lang="en-US" i="1" dirty="0">
                <a:latin typeface="Arial Narrow" panose="020B0606020202030204" pitchFamily="34" charset="0"/>
                <a:cs typeface="Arial" panose="020B0604020202020204" pitchFamily="34" charset="0"/>
              </a:rPr>
              <a:t>(represents the Roman Empire)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Leopard</a:t>
            </a:r>
            <a:r>
              <a:rPr lang="en-US" dirty="0">
                <a:latin typeface="Arial Narrow" panose="020B0606020202030204" pitchFamily="34" charset="0"/>
              </a:rPr>
              <a:t>:” “cat-like quickness” to conquer the world with speed. </a:t>
            </a:r>
            <a:r>
              <a:rPr lang="en-US" i="1" dirty="0">
                <a:latin typeface="Arial Narrow" panose="020B0606020202030204" pitchFamily="34" charset="0"/>
              </a:rPr>
              <a:t>(Grecian army)?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Feet of a bear</a:t>
            </a:r>
            <a:r>
              <a:rPr lang="en-US" dirty="0">
                <a:latin typeface="Arial Narrow" panose="020B0606020202030204" pitchFamily="34" charset="0"/>
              </a:rPr>
              <a:t>:” awesome power to trample the enemy. </a:t>
            </a:r>
            <a:r>
              <a:rPr lang="en-US" i="1" dirty="0">
                <a:latin typeface="Arial Narrow" panose="020B0606020202030204" pitchFamily="34" charset="0"/>
              </a:rPr>
              <a:t>(Medes; Persians)</a:t>
            </a:r>
            <a:r>
              <a:rPr lang="en-US" dirty="0">
                <a:latin typeface="Arial Narrow" panose="020B0606020202030204" pitchFamily="34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Mouth of a lion</a:t>
            </a:r>
            <a:r>
              <a:rPr lang="en-US" dirty="0">
                <a:latin typeface="Arial Narrow" panose="020B0606020202030204" pitchFamily="34" charset="0"/>
              </a:rPr>
              <a:t>:” a nation’s ability to conquer; to prey like a lion. </a:t>
            </a:r>
            <a:r>
              <a:rPr lang="en-US" i="1" dirty="0">
                <a:latin typeface="Arial Narrow" panose="020B0606020202030204" pitchFamily="34" charset="0"/>
              </a:rPr>
              <a:t>(Roman Empire)?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What the Beast Was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9F6C8F-D281-4C75-B7F6-C41CB074CD7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42627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2426"/>
            <a:ext cx="8991600" cy="661720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The Dragon – Power Behind the Beast!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0537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The</a:t>
            </a:r>
            <a:r>
              <a:rPr lang="en-US" dirty="0">
                <a:latin typeface="Arial Narrow" panose="020B0606020202030204" pitchFamily="34" charset="0"/>
              </a:rPr>
              <a:t> “</a:t>
            </a:r>
            <a:r>
              <a:rPr lang="en-US" b="1" u="sng" dirty="0">
                <a:latin typeface="Arial Narrow" panose="020B0606020202030204" pitchFamily="34" charset="0"/>
              </a:rPr>
              <a:t>Dragon</a:t>
            </a:r>
            <a:r>
              <a:rPr lang="en-US" dirty="0">
                <a:latin typeface="Arial Narrow" panose="020B0606020202030204" pitchFamily="34" charset="0"/>
              </a:rPr>
              <a:t>” </a:t>
            </a:r>
            <a:r>
              <a:rPr lang="en-US" b="1" dirty="0">
                <a:latin typeface="Arial Narrow" panose="020B0606020202030204" pitchFamily="34" charset="0"/>
              </a:rPr>
              <a:t>gave the</a:t>
            </a:r>
            <a:r>
              <a:rPr lang="en-US" dirty="0">
                <a:latin typeface="Arial Narrow" panose="020B0606020202030204" pitchFamily="34" charset="0"/>
              </a:rPr>
              <a:t> “</a:t>
            </a:r>
            <a:r>
              <a:rPr lang="en-US" b="1" dirty="0">
                <a:latin typeface="Arial Narrow" panose="020B0606020202030204" pitchFamily="34" charset="0"/>
              </a:rPr>
              <a:t>Beast</a:t>
            </a:r>
            <a:r>
              <a:rPr lang="en-US" dirty="0">
                <a:latin typeface="Arial Narrow" panose="020B0606020202030204" pitchFamily="34" charset="0"/>
              </a:rPr>
              <a:t>:”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Power</a:t>
            </a:r>
            <a:r>
              <a:rPr lang="en-US" dirty="0">
                <a:latin typeface="Arial Narrow" panose="020B0606020202030204" pitchFamily="34" charset="0"/>
              </a:rPr>
              <a:t>” – the real power behind the empire was Satan; he delegated that power to Rome.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His seat</a:t>
            </a:r>
            <a:r>
              <a:rPr lang="en-US" dirty="0">
                <a:latin typeface="Arial Narrow" panose="020B0606020202030204" pitchFamily="34" charset="0"/>
              </a:rPr>
              <a:t>” – the ability to act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Great authority</a:t>
            </a:r>
            <a:r>
              <a:rPr lang="en-US" dirty="0">
                <a:latin typeface="Arial Narrow" panose="020B0606020202030204" pitchFamily="34" charset="0"/>
              </a:rPr>
              <a:t>” – remember, Satan’s authority is limited. (Daniel 4:17).</a:t>
            </a:r>
          </a:p>
          <a:p>
            <a:pPr lvl="2"/>
            <a:r>
              <a:rPr lang="en-US" b="1" i="1" dirty="0">
                <a:latin typeface="Arial Narrow" panose="020B0606020202030204" pitchFamily="34" charset="0"/>
              </a:rPr>
              <a:t>Luke 4:6</a:t>
            </a:r>
          </a:p>
          <a:p>
            <a:pPr lvl="2"/>
            <a:r>
              <a:rPr lang="en-US" b="1" i="1" dirty="0">
                <a:latin typeface="Arial Narrow" panose="020B0606020202030204" pitchFamily="34" charset="0"/>
              </a:rPr>
              <a:t>John 12:31; 14:30; 16:11</a:t>
            </a:r>
          </a:p>
          <a:p>
            <a:pPr lvl="2"/>
            <a:r>
              <a:rPr lang="en-US" b="1" i="1" dirty="0">
                <a:latin typeface="Arial Narrow" panose="020B0606020202030204" pitchFamily="34" charset="0"/>
              </a:rPr>
              <a:t>2 Corinthians 4:4</a:t>
            </a:r>
          </a:p>
          <a:p>
            <a:pPr lvl="2"/>
            <a:r>
              <a:rPr lang="en-US" b="1" i="1" dirty="0">
                <a:latin typeface="Arial Narrow" panose="020B0606020202030204" pitchFamily="34" charset="0"/>
              </a:rPr>
              <a:t>Ephesians 2:2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2B72B-D4DF-42B3-9989-F9D291C696CE}"/>
              </a:ext>
            </a:extLst>
          </p:cNvPr>
          <p:cNvSpPr txBox="1"/>
          <p:nvPr/>
        </p:nvSpPr>
        <p:spPr>
          <a:xfrm>
            <a:off x="5006265" y="4842301"/>
            <a:ext cx="3350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Satan is still </a:t>
            </a:r>
          </a:p>
          <a:p>
            <a:pPr algn="ctr"/>
            <a:r>
              <a:rPr lang="en-US" sz="2400" i="1" dirty="0"/>
              <a:t>“the prince of this world”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CED125F-AD89-44FB-95B6-8D5FD0F04022}"/>
              </a:ext>
            </a:extLst>
          </p:cNvPr>
          <p:cNvSpPr/>
          <p:nvPr/>
        </p:nvSpPr>
        <p:spPr>
          <a:xfrm>
            <a:off x="4572000" y="4495800"/>
            <a:ext cx="381000" cy="1752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C2411-EAEF-4FE7-B565-2F01E358EBF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3981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59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13:3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1773" y="2122944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(I saw) one of his heads as though it had been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smitten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unto death; and his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death-stroke was healed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and the whole earth wondered after the beast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B6421-C734-4114-8F9A-C1DA8A236E9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650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6900" y="1874728"/>
            <a:ext cx="5410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they worshipped the dragon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because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gave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authority unto the beast; and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they worshipped the beast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saying, Who is like unto the beast? And who is able to war with him?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9759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614FD-CF2F-4361-949E-8D22A5203D5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78A2BC2-C2B6-416F-8E7A-9435503D803E}"/>
              </a:ext>
            </a:extLst>
          </p:cNvPr>
          <p:cNvSpPr/>
          <p:nvPr/>
        </p:nvSpPr>
        <p:spPr>
          <a:xfrm>
            <a:off x="7467600" y="2860820"/>
            <a:ext cx="1600200" cy="1136359"/>
          </a:xfrm>
          <a:prstGeom prst="wedgeEllipseCallout">
            <a:avLst>
              <a:gd name="adj1" fmla="val -175196"/>
              <a:gd name="adj2" fmla="val -53624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Dragon</a:t>
            </a:r>
          </a:p>
        </p:txBody>
      </p:sp>
    </p:spTree>
    <p:extLst>
      <p:ext uri="{BB962C8B-B14F-4D97-AF65-F5344CB8AC3E}">
        <p14:creationId xmlns:p14="http://schemas.microsoft.com/office/powerpoint/2010/main" val="1139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Wound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44403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In John’s day, the beast embodied the form of the </a:t>
            </a:r>
            <a:r>
              <a:rPr lang="en-US" b="1" dirty="0">
                <a:latin typeface="Arial Narrow" panose="020B0606020202030204" pitchFamily="34" charset="0"/>
              </a:rPr>
              <a:t>Roman Empire.</a:t>
            </a:r>
          </a:p>
          <a:p>
            <a:r>
              <a:rPr lang="en-US" dirty="0">
                <a:latin typeface="Arial Narrow" panose="020B0606020202030204" pitchFamily="34" charset="0"/>
              </a:rPr>
              <a:t>Satan has always used </a:t>
            </a:r>
            <a:r>
              <a:rPr lang="en-US" b="1" dirty="0">
                <a:latin typeface="Arial Narrow" panose="020B0606020202030204" pitchFamily="34" charset="0"/>
              </a:rPr>
              <a:t>men’s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kingdoms </a:t>
            </a:r>
            <a:r>
              <a:rPr lang="en-US" dirty="0">
                <a:latin typeface="Arial Narrow" panose="020B0606020202030204" pitchFamily="34" charset="0"/>
              </a:rPr>
              <a:t>as </a:t>
            </a:r>
            <a:r>
              <a:rPr lang="en-US" b="1" i="1" dirty="0">
                <a:latin typeface="Arial Narrow" panose="020B0606020202030204" pitchFamily="34" charset="0"/>
              </a:rPr>
              <a:t>instruments</a:t>
            </a:r>
            <a:r>
              <a:rPr lang="en-US" dirty="0">
                <a:latin typeface="Arial Narrow" panose="020B0606020202030204" pitchFamily="34" charset="0"/>
              </a:rPr>
              <a:t> against God’s reign.</a:t>
            </a:r>
          </a:p>
          <a:p>
            <a:r>
              <a:rPr lang="en-US" dirty="0">
                <a:latin typeface="Arial Narrow" panose="020B0606020202030204" pitchFamily="34" charset="0"/>
              </a:rPr>
              <a:t>He cannot win, since </a:t>
            </a:r>
            <a:r>
              <a:rPr lang="en-US" i="1" dirty="0">
                <a:latin typeface="Arial Narrow" panose="020B0606020202030204" pitchFamily="34" charset="0"/>
              </a:rPr>
              <a:t>“</a:t>
            </a:r>
            <a:r>
              <a:rPr lang="en-US" b="1" i="1" dirty="0">
                <a:latin typeface="Arial Narrow" panose="020B0606020202030204" pitchFamily="34" charset="0"/>
              </a:rPr>
              <a:t>God rules in the kingdoms of men</a:t>
            </a:r>
            <a:r>
              <a:rPr lang="en-US" i="1" dirty="0">
                <a:latin typeface="Arial Narrow" panose="020B0606020202030204" pitchFamily="34" charset="0"/>
              </a:rPr>
              <a:t>”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(Daniel 4:17).</a:t>
            </a:r>
          </a:p>
          <a:p>
            <a:pPr lvl="1"/>
            <a:r>
              <a:rPr lang="en-US" b="1" i="1" dirty="0">
                <a:latin typeface="Arial Narrow" panose="020B0606020202030204" pitchFamily="34" charset="0"/>
              </a:rPr>
              <a:t>Only the Lamb has power to overcome the beast</a:t>
            </a:r>
            <a:r>
              <a:rPr lang="en-US" b="1" dirty="0">
                <a:latin typeface="Arial Narrow" panose="020B0606020202030204" pitchFamily="34" charset="0"/>
              </a:rPr>
              <a:t> (19:20).</a:t>
            </a:r>
          </a:p>
          <a:p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One</a:t>
            </a:r>
            <a:r>
              <a:rPr lang="en-US" dirty="0">
                <a:latin typeface="Arial Narrow" panose="020B0606020202030204" pitchFamily="34" charset="0"/>
              </a:rPr>
              <a:t>” of the beast’s heads was wounded unto death, but since he had seven, his life was not taken!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EB3F5B-325C-420A-85C0-EAF39D1BBC3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29377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5059362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Many suggest that the “wounded head” was </a:t>
            </a:r>
            <a:r>
              <a:rPr lang="en-US" sz="2400" b="1" dirty="0">
                <a:latin typeface="Arial Narrow" panose="020B0606020202030204" pitchFamily="34" charset="0"/>
              </a:rPr>
              <a:t>Nero; </a:t>
            </a:r>
            <a:r>
              <a:rPr lang="en-US" sz="2400" dirty="0">
                <a:latin typeface="Arial Narrow" panose="020B0606020202030204" pitchFamily="34" charset="0"/>
              </a:rPr>
              <a:t>he took his own life in 68 AD. After Nero, the empire suffered a two year period of anarchy and confusion.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Order was restored by Vespasian, but the healing of the death-stroke meant persecution for Christians. (cf. Hailey, page 286)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 Narrow" panose="020B0606020202030204" pitchFamily="34" charset="0"/>
              </a:rPr>
              <a:t>Persecution did ease somewhat after Nero’s death, but it revived under </a:t>
            </a:r>
            <a:r>
              <a:rPr lang="en-US" sz="2400" b="1" dirty="0">
                <a:latin typeface="Arial Narrow" panose="020B0606020202030204" pitchFamily="34" charset="0"/>
              </a:rPr>
              <a:t>Domitian</a:t>
            </a:r>
            <a:r>
              <a:rPr lang="en-US" sz="2400" dirty="0">
                <a:latin typeface="Arial Narrow" panose="020B0606020202030204" pitchFamily="34" charset="0"/>
              </a:rPr>
              <a:t> (81–96 AD) (cf. </a:t>
            </a:r>
            <a:r>
              <a:rPr lang="en-US" sz="2400" i="1" dirty="0">
                <a:latin typeface="Arial Narrow" panose="020B0606020202030204" pitchFamily="34" charset="0"/>
              </a:rPr>
              <a:t>Nero redivivus myth</a:t>
            </a:r>
            <a:r>
              <a:rPr lang="en-US" sz="2400" dirty="0">
                <a:latin typeface="Arial Narrow" panose="020B0606020202030204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>
                <a:latin typeface="Arial Narrow" panose="020B0606020202030204" pitchFamily="34" charset="0"/>
              </a:rPr>
              <a:t>Another thought </a:t>
            </a:r>
            <a:r>
              <a:rPr lang="en-US" sz="2400" dirty="0">
                <a:latin typeface="Arial Narrow" panose="020B0606020202030204" pitchFamily="34" charset="0"/>
              </a:rPr>
              <a:t>… The seven heads represent Rome – the world power in control. In time, Rome would be fatally wounded, but another nation would rise up and replace her – repeating the cycle …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(I don’t think so! Daniel 7; Revelation 19:19-20)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Wound and Recovery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E4DF9-6B99-4759-B839-E4B3FC2CCD2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40486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07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used: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568445"/>
            <a:ext cx="8814062" cy="6237605"/>
          </a:xfr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Study Of The Book Of Revelation by Bob Dodson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More Than Conquerors by William Hendriksen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Overcoming With The Lamb, Florida College Annual Lectures, February 7-10, 1994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Revelation: An Introduction and Commentary by Homer Hailey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(Truth Commentaries)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(A Study Workbook)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by Donnie Rader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charts by Keith Greer.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Studies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Old Testament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Revelation Of Saint John The Divine by G.B. Caird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Book of Revelation by Foy E. Wallace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Avenging of the Apostles and Prophets by Arthur M. Ogden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Worthy Is The Lamb by Ray Summers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Written exchange on “The Domitian Persecution” between Arthur M. Ogden and Ferrell Jenkins presented in Searching The Scriptures, June 12,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4315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beast seems </a:t>
            </a:r>
            <a:r>
              <a:rPr lang="en-US" b="1" dirty="0">
                <a:latin typeface="Arial Narrow" panose="020B0606020202030204" pitchFamily="34" charset="0"/>
              </a:rPr>
              <a:t>invincible</a:t>
            </a:r>
            <a:r>
              <a:rPr lang="en-US" dirty="0">
                <a:latin typeface="Arial Narrow" panose="020B0606020202030204" pitchFamily="34" charset="0"/>
              </a:rPr>
              <a:t>. Causes all the “world” </a:t>
            </a:r>
            <a:r>
              <a:rPr lang="en-US" i="1" dirty="0">
                <a:latin typeface="Arial Narrow" panose="020B0606020202030204" pitchFamily="34" charset="0"/>
              </a:rPr>
              <a:t>(outside of Christ) </a:t>
            </a:r>
            <a:r>
              <a:rPr lang="en-US" dirty="0">
                <a:latin typeface="Arial Narrow" panose="020B0606020202030204" pitchFamily="34" charset="0"/>
              </a:rPr>
              <a:t>to marvel and adore him.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By subjecting itself to the beast’s demands, the world is actually </a:t>
            </a:r>
            <a:r>
              <a:rPr lang="en-US" b="1" dirty="0">
                <a:latin typeface="Arial Narrow" panose="020B0606020202030204" pitchFamily="34" charset="0"/>
              </a:rPr>
              <a:t>worshipping Satan.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anose="020B0606020202030204" pitchFamily="34" charset="0"/>
              </a:rPr>
              <a:t>Enamored</a:t>
            </a:r>
            <a:r>
              <a:rPr lang="en-US" dirty="0">
                <a:latin typeface="Arial Narrow" panose="020B0606020202030204" pitchFamily="34" charset="0"/>
              </a:rPr>
              <a:t> by the beast’s power, authority, and earthly wealth, they eagerly follow him …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Nothing is </a:t>
            </a:r>
            <a:r>
              <a:rPr lang="en-US" b="1" dirty="0">
                <a:latin typeface="Arial Narrow" panose="020B0606020202030204" pitchFamily="34" charset="0"/>
              </a:rPr>
              <a:t>comparable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(so they think).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Nothing can </a:t>
            </a:r>
            <a:r>
              <a:rPr lang="en-US" b="1" dirty="0">
                <a:latin typeface="Arial Narrow" panose="020B0606020202030204" pitchFamily="34" charset="0"/>
              </a:rPr>
              <a:t>make war </a:t>
            </a:r>
            <a:r>
              <a:rPr lang="en-US" dirty="0">
                <a:latin typeface="Arial Narrow" panose="020B0606020202030204" pitchFamily="34" charset="0"/>
              </a:rPr>
              <a:t>and succeed </a:t>
            </a:r>
            <a:r>
              <a:rPr lang="en-US" i="1" dirty="0">
                <a:latin typeface="Arial Narrow" panose="020B0606020202030204" pitchFamily="34" charset="0"/>
              </a:rPr>
              <a:t>(so they think).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Wound and Recovery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EEE98-BB42-4A0A-A866-552CDF32A88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6110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59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13:5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2062301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there was given to him a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mouth speaking great things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blasphemies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; and there was given to him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to continue 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forty and two months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607C1-72B2-4D9A-B23C-B2DB9E45853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BB585E7-7B44-4FF2-A112-3387E19D3A64}"/>
              </a:ext>
            </a:extLst>
          </p:cNvPr>
          <p:cNvSpPr/>
          <p:nvPr/>
        </p:nvSpPr>
        <p:spPr>
          <a:xfrm>
            <a:off x="6477001" y="5340641"/>
            <a:ext cx="2419354" cy="1136359"/>
          </a:xfrm>
          <a:prstGeom prst="wedgeEllipseCallout">
            <a:avLst>
              <a:gd name="adj1" fmla="val -45639"/>
              <a:gd name="adj2" fmla="val -116210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Revelation 11:3; 12:6, 14; 13:5; 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r>
              <a:rPr lang="en-US" dirty="0">
                <a:solidFill>
                  <a:prstClr val="white"/>
                </a:solidFill>
                <a:latin typeface="Calibri"/>
              </a:rPr>
              <a:t>cf. Daniel 7:25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8BBCBB9-3F5A-4059-A193-B4D77C9064A6}"/>
              </a:ext>
            </a:extLst>
          </p:cNvPr>
          <p:cNvSpPr/>
          <p:nvPr/>
        </p:nvSpPr>
        <p:spPr>
          <a:xfrm>
            <a:off x="157158" y="3476919"/>
            <a:ext cx="2009775" cy="1136359"/>
          </a:xfrm>
          <a:prstGeom prst="wedgeEllipseCallout">
            <a:avLst>
              <a:gd name="adj1" fmla="val 27663"/>
              <a:gd name="adj2" fmla="val -8491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cf. Daniel 7:8,11,25</a:t>
            </a:r>
          </a:p>
        </p:txBody>
      </p:sp>
    </p:spTree>
    <p:extLst>
      <p:ext uri="{BB962C8B-B14F-4D97-AF65-F5344CB8AC3E}">
        <p14:creationId xmlns:p14="http://schemas.microsoft.com/office/powerpoint/2010/main" val="36403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609600" y="1524000"/>
            <a:ext cx="3200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Describes: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Things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5181600" y="1524000"/>
            <a:ext cx="3200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Describes: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Forces at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Spiritual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Realm</a:t>
            </a:r>
          </a:p>
        </p:txBody>
      </p:sp>
      <p:grpSp>
        <p:nvGrpSpPr>
          <p:cNvPr id="185352" name="Group 8"/>
          <p:cNvGrpSpPr>
            <a:grpSpLocks/>
          </p:cNvGrpSpPr>
          <p:nvPr/>
        </p:nvGrpSpPr>
        <p:grpSpPr bwMode="auto">
          <a:xfrm>
            <a:off x="609600" y="457200"/>
            <a:ext cx="7772400" cy="2133600"/>
            <a:chOff x="384" y="288"/>
            <a:chExt cx="4896" cy="1344"/>
          </a:xfrm>
          <a:solidFill>
            <a:schemeClr val="bg1"/>
          </a:solidFill>
        </p:grpSpPr>
        <p:sp>
          <p:nvSpPr>
            <p:cNvPr id="185350" name="AutoShape 6"/>
            <p:cNvSpPr>
              <a:spLocks noChangeArrowheads="1"/>
            </p:cNvSpPr>
            <p:nvPr/>
          </p:nvSpPr>
          <p:spPr bwMode="auto">
            <a:xfrm rot="5400000">
              <a:off x="2328" y="168"/>
              <a:ext cx="768" cy="2160"/>
            </a:xfrm>
            <a:prstGeom prst="curvedRightArrow">
              <a:avLst>
                <a:gd name="adj1" fmla="val 56250"/>
                <a:gd name="adj2" fmla="val 112500"/>
                <a:gd name="adj3" fmla="val 33333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351" name="Text Box 7"/>
            <p:cNvSpPr txBox="1">
              <a:spLocks noChangeArrowheads="1"/>
            </p:cNvSpPr>
            <p:nvPr/>
          </p:nvSpPr>
          <p:spPr bwMode="auto">
            <a:xfrm>
              <a:off x="384" y="288"/>
              <a:ext cx="4896" cy="36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Causes / Drives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DF914-2540-49D6-8302-194BA42C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0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762000" y="990600"/>
            <a:ext cx="33528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vantage 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Christian / Earth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5029200" y="990600"/>
            <a:ext cx="33528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vantage 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/ Heaven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D8CF3-E7F1-4887-803B-3443B50C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3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866900"/>
            <a:ext cx="7620484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 And The Dragon In Conflict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(Deeper Spiritual Meaning)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Bowls of Wrath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(15-16)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of Babylon the Harlot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(17-18)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 of God’s people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(19-21)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Warnings about the Book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9E1A8-556C-416F-9A72-1040CA6A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730791" y="888712"/>
            <a:ext cx="368241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Two Beasts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09600" y="2209800"/>
            <a:ext cx="7924800" cy="17145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Beast of the Sea (verses 1-10)</a:t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Beast of the Earth (verses 11-18)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09FF9-817B-4E15-BB66-18A32E12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2478375" y="781734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Point?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685800" y="2057400"/>
            <a:ext cx="7924800" cy="21852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(which is an ally of Satan)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fail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E9CAC-5F85-4803-B3D9-6CA49156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Revelation:</a:t>
            </a:r>
            <a:b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8153400" cy="1107996"/>
          </a:xfr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Battle: Forces of the Conflict</a:t>
            </a:r>
          </a:p>
          <a:p>
            <a:r>
              <a: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Satan’s Agents – The Two Beasts</a:t>
            </a:r>
          </a:p>
        </p:txBody>
      </p:sp>
      <p:pic>
        <p:nvPicPr>
          <p:cNvPr id="1026" name="Picture 2" descr="D:\72 dpi JPEG\20 Three beasts and 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1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503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61170" y="1876719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he stood upon the sand of the sea. And I saw a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beast coming up out of the sea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having ten horns, and seven heads, and on his horns ten diadems, and upon his heads names of blasphemy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12245-3394-4D98-9133-8BB15447CDE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3970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3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11154</TotalTime>
  <Words>1357</Words>
  <Application>Microsoft Office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Corbel</vt:lpstr>
      <vt:lpstr>Times New Roman</vt:lpstr>
      <vt:lpstr>Office Theme</vt:lpstr>
      <vt:lpstr>Depth</vt:lpstr>
      <vt:lpstr>1_Depth</vt:lpstr>
      <vt:lpstr>3_Depth</vt:lpstr>
      <vt:lpstr>A Study Of  The Book Of Revelation</vt:lpstr>
      <vt:lpstr>Resources used:</vt:lpstr>
      <vt:lpstr>PowerPoint Presentation</vt:lpstr>
      <vt:lpstr>PowerPoint Presentation</vt:lpstr>
      <vt:lpstr>Revelation</vt:lpstr>
      <vt:lpstr>PowerPoint Presentation</vt:lpstr>
      <vt:lpstr>PowerPoint Presentation</vt:lpstr>
      <vt:lpstr>Book of Revelation: Chapter 13</vt:lpstr>
      <vt:lpstr>Revelation 13:1</vt:lpstr>
      <vt:lpstr>Satan and His Evil Forces</vt:lpstr>
      <vt:lpstr>Satan and His Evil Forces</vt:lpstr>
      <vt:lpstr>Revelation 13:2</vt:lpstr>
      <vt:lpstr>What the Beast Was “Like”</vt:lpstr>
      <vt:lpstr>What the Beast Was “Like”</vt:lpstr>
      <vt:lpstr>The Dragon – Power Behind the Beast!</vt:lpstr>
      <vt:lpstr>Revelation 13:3</vt:lpstr>
      <vt:lpstr>Revelation 13:4</vt:lpstr>
      <vt:lpstr>Wound and Recovery</vt:lpstr>
      <vt:lpstr>Wound and Recovery</vt:lpstr>
      <vt:lpstr>Wound and Recovery</vt:lpstr>
      <vt:lpstr>Revelation 13:5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Revelation: Chapter 13</dc:title>
  <dc:creator>Keith Greer</dc:creator>
  <cp:lastModifiedBy>Richard Lidh</cp:lastModifiedBy>
  <cp:revision>163</cp:revision>
  <cp:lastPrinted>2021-02-08T04:17:53Z</cp:lastPrinted>
  <dcterms:created xsi:type="dcterms:W3CDTF">2011-08-29T17:49:11Z</dcterms:created>
  <dcterms:modified xsi:type="dcterms:W3CDTF">2021-02-08T04:17:56Z</dcterms:modified>
</cp:coreProperties>
</file>